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81" r:id="rId3"/>
    <p:sldId id="256" r:id="rId4"/>
    <p:sldId id="258" r:id="rId5"/>
    <p:sldId id="257" r:id="rId6"/>
    <p:sldId id="259" r:id="rId7"/>
    <p:sldId id="305" r:id="rId8"/>
    <p:sldId id="306" r:id="rId9"/>
    <p:sldId id="261" r:id="rId10"/>
    <p:sldId id="294" r:id="rId11"/>
    <p:sldId id="263" r:id="rId12"/>
    <p:sldId id="311" r:id="rId13"/>
    <p:sldId id="264" r:id="rId14"/>
    <p:sldId id="265" r:id="rId15"/>
    <p:sldId id="268" r:id="rId16"/>
    <p:sldId id="269" r:id="rId17"/>
    <p:sldId id="270" r:id="rId18"/>
    <p:sldId id="273" r:id="rId19"/>
    <p:sldId id="271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78" r:id="rId32"/>
    <p:sldId id="272" r:id="rId33"/>
    <p:sldId id="295" r:id="rId34"/>
    <p:sldId id="296" r:id="rId35"/>
    <p:sldId id="297" r:id="rId36"/>
    <p:sldId id="298" r:id="rId37"/>
    <p:sldId id="300" r:id="rId38"/>
    <p:sldId id="299" r:id="rId39"/>
    <p:sldId id="301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58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425011-5D1A-4FD1-83F7-01349C9091F1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015814-78BE-44DC-A369-7A41C1E7B1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You are a </a:t>
            </a:r>
            <a:r>
              <a:rPr lang="en-US" sz="4400" dirty="0" smtClean="0">
                <a:solidFill>
                  <a:srgbClr val="C00000"/>
                </a:solidFill>
              </a:rPr>
              <a:t>Nutrition </a:t>
            </a:r>
            <a:r>
              <a:rPr lang="en-US" sz="4400" dirty="0" smtClean="0"/>
              <a:t>student.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It’s time to start a new vocabulary unit.</a:t>
            </a:r>
          </a:p>
          <a:p>
            <a:r>
              <a:rPr lang="en-US" sz="4800" dirty="0" smtClean="0"/>
              <a:t>Your teacher hands out a vocabulary list.</a:t>
            </a:r>
            <a:endParaRPr lang="en-US" sz="4800" dirty="0"/>
          </a:p>
        </p:txBody>
      </p:sp>
      <p:pic>
        <p:nvPicPr>
          <p:cNvPr id="14338" name="Picture 2" descr="C:\Documents and Settings\Circuit City\Local Settings\Temporary Internet Files\Content.IE5\M45XFRSO\MCj0230559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87" y="1524000"/>
            <a:ext cx="298462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Why Layered Curriculum?  Why now?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One-size-fits-all models do NOT work for today’s diverse students</a:t>
            </a:r>
          </a:p>
        </p:txBody>
      </p:sp>
      <p:pic>
        <p:nvPicPr>
          <p:cNvPr id="27650" name="Picture 2" descr="C:\Documents and Settings\Circuit City\Local Settings\Temporary Internet Files\Content.IE5\M45XFRSO\MPj0439384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038600" cy="472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Layered Curriculum as umbrella model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447800"/>
            <a:ext cx="4038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Differentiated instruction</a:t>
            </a:r>
          </a:p>
          <a:p>
            <a:r>
              <a:rPr lang="en-US" sz="3600" dirty="0" smtClean="0"/>
              <a:t>Cooperative Learning</a:t>
            </a:r>
          </a:p>
          <a:p>
            <a:r>
              <a:rPr lang="en-US" sz="3600" dirty="0" smtClean="0"/>
              <a:t>Multiple Intelligences</a:t>
            </a:r>
          </a:p>
          <a:p>
            <a:r>
              <a:rPr lang="en-US" sz="3600" dirty="0" smtClean="0"/>
              <a:t>Interdisciplinary teaching</a:t>
            </a:r>
          </a:p>
          <a:p>
            <a:r>
              <a:rPr lang="en-US" sz="3600" smtClean="0"/>
              <a:t>Rigor </a:t>
            </a:r>
            <a:r>
              <a:rPr lang="en-US" sz="3600" dirty="0" smtClean="0"/>
              <a:t>&amp; Relevance</a:t>
            </a:r>
          </a:p>
          <a:p>
            <a:pPr>
              <a:buNone/>
            </a:pPr>
            <a:endParaRPr lang="en-US" sz="4800" dirty="0" smtClean="0"/>
          </a:p>
        </p:txBody>
      </p:sp>
      <p:pic>
        <p:nvPicPr>
          <p:cNvPr id="7170" name="Picture 2" descr="C:\Documents and Settings\Circuit City\Local Settings\Temporary Internet Files\Content.IE5\O3V26UUJ\MCj0415868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1"/>
            <a:ext cx="4114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en-US" sz="3400" dirty="0" smtClean="0"/>
              <a:t>The crux of Layered Curriculum is </a:t>
            </a:r>
            <a:r>
              <a:rPr lang="en-US" sz="3400" dirty="0" smtClean="0">
                <a:solidFill>
                  <a:srgbClr val="C00000"/>
                </a:solidFill>
              </a:rPr>
              <a:t>CHOICE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447800"/>
            <a:ext cx="4038600" cy="4800600"/>
          </a:xfrm>
        </p:spPr>
        <p:txBody>
          <a:bodyPr>
            <a:normAutofit lnSpcReduction="10000"/>
          </a:bodyPr>
          <a:lstStyle/>
          <a:p>
            <a:r>
              <a:rPr lang="en-US" sz="4200" dirty="0" smtClean="0"/>
              <a:t>You just finished reading an article on fats.  With a partner, create </a:t>
            </a:r>
            <a:r>
              <a:rPr lang="en-US" sz="4200" dirty="0" smtClean="0">
                <a:solidFill>
                  <a:srgbClr val="C00000"/>
                </a:solidFill>
              </a:rPr>
              <a:t>3 follow-up</a:t>
            </a:r>
            <a:r>
              <a:rPr lang="en-US" sz="4200" dirty="0" smtClean="0"/>
              <a:t> activities.</a:t>
            </a:r>
          </a:p>
          <a:p>
            <a:pPr>
              <a:buNone/>
            </a:pPr>
            <a:endParaRPr lang="en-US" sz="4800" dirty="0" smtClean="0"/>
          </a:p>
        </p:txBody>
      </p:sp>
      <p:pic>
        <p:nvPicPr>
          <p:cNvPr id="1026" name="Picture 2" descr="C:\Users\Owner\AppData\Local\Microsoft\Windows\Temporary Internet Files\Content.IE5\3EPN261K\MP90044905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038600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3 Levels of Layered Curriculum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 smtClean="0"/>
              <a:t>1</a:t>
            </a:r>
            <a:r>
              <a:rPr lang="en-US" sz="4800" b="1" baseline="30000" dirty="0" smtClean="0"/>
              <a:t>st</a:t>
            </a:r>
            <a:r>
              <a:rPr lang="en-US" sz="4800" b="1" dirty="0" smtClean="0"/>
              <a:t> -Level</a:t>
            </a:r>
            <a:r>
              <a:rPr lang="en-US" sz="4800" dirty="0" smtClean="0"/>
              <a:t>: Basic Knowledge &amp; Skills</a:t>
            </a:r>
          </a:p>
          <a:p>
            <a:r>
              <a:rPr lang="en-US" sz="4800" b="1" dirty="0" smtClean="0"/>
              <a:t>2</a:t>
            </a:r>
            <a:r>
              <a:rPr lang="en-US" sz="4800" b="1" baseline="30000" dirty="0" smtClean="0"/>
              <a:t>nd</a:t>
            </a:r>
            <a:r>
              <a:rPr lang="en-US" sz="4800" b="1" dirty="0" smtClean="0"/>
              <a:t> -Level</a:t>
            </a:r>
            <a:r>
              <a:rPr lang="en-US" sz="4800" dirty="0" smtClean="0"/>
              <a:t>: Application</a:t>
            </a:r>
          </a:p>
          <a:p>
            <a:r>
              <a:rPr lang="en-US" sz="4800" b="1" dirty="0" smtClean="0"/>
              <a:t>3</a:t>
            </a:r>
            <a:r>
              <a:rPr lang="en-US" sz="4800" b="1" baseline="30000" dirty="0" smtClean="0"/>
              <a:t>rd</a:t>
            </a:r>
            <a:r>
              <a:rPr lang="en-US" sz="4800" b="1" dirty="0" smtClean="0"/>
              <a:t> -Level</a:t>
            </a:r>
            <a:r>
              <a:rPr lang="en-US" sz="4800" dirty="0" smtClean="0"/>
              <a:t>: Analysis</a:t>
            </a:r>
          </a:p>
        </p:txBody>
      </p:sp>
      <p:pic>
        <p:nvPicPr>
          <p:cNvPr id="8195" name="Picture 3" descr="C:\Documents and Settings\Circuit City\Local Settings\Temporary Internet Files\Content.IE5\5OV6ETXK\MCj0434541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8862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-Level</a:t>
            </a:r>
            <a:r>
              <a:rPr lang="en-US" sz="4000" dirty="0" smtClean="0"/>
              <a:t>: Basic Knowledge &amp; Skills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General understanding of the topic</a:t>
            </a:r>
          </a:p>
          <a:p>
            <a:r>
              <a:rPr lang="en-US" sz="4000" dirty="0" smtClean="0"/>
              <a:t>Develop basic skills</a:t>
            </a:r>
          </a:p>
        </p:txBody>
      </p:sp>
      <p:pic>
        <p:nvPicPr>
          <p:cNvPr id="2050" name="Picture 2" descr="C:\Users\dericsson\AppData\Local\Microsoft\Windows\Temporary Internet Files\Content.IE5\Q2S18PMI\MC91021763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86" y="1600200"/>
            <a:ext cx="4697295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-Level</a:t>
            </a:r>
            <a:r>
              <a:rPr lang="en-US" sz="4000" dirty="0" smtClean="0"/>
              <a:t>: </a:t>
            </a:r>
            <a:r>
              <a:rPr lang="en-US" sz="4000" dirty="0" smtClean="0"/>
              <a:t>Examples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Vocabulary lists</a:t>
            </a:r>
          </a:p>
          <a:p>
            <a:r>
              <a:rPr lang="en-US" sz="4400" dirty="0" smtClean="0"/>
              <a:t>Flashcards</a:t>
            </a:r>
          </a:p>
          <a:p>
            <a:r>
              <a:rPr lang="en-US" sz="4400" dirty="0" smtClean="0"/>
              <a:t>Illustrate vocabulary</a:t>
            </a:r>
          </a:p>
          <a:p>
            <a:r>
              <a:rPr lang="en-US" sz="4400" dirty="0" smtClean="0"/>
              <a:t>Vocabulary games</a:t>
            </a:r>
          </a:p>
          <a:p>
            <a:r>
              <a:rPr lang="en-US" sz="4400" dirty="0" smtClean="0"/>
              <a:t>Reading comprehension 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ericsson\AppData\Local\Microsoft\Windows\Temporary Internet Files\Content.IE5\49EQOWGN\MC9001407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895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-Level</a:t>
            </a:r>
            <a:r>
              <a:rPr lang="en-US" sz="4000" dirty="0" smtClean="0"/>
              <a:t>: Examples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Math problems</a:t>
            </a:r>
          </a:p>
          <a:p>
            <a:r>
              <a:rPr lang="en-US" sz="4400" dirty="0" smtClean="0"/>
              <a:t>Fill-in the blanks</a:t>
            </a:r>
          </a:p>
          <a:p>
            <a:r>
              <a:rPr lang="en-US" sz="4400" dirty="0" smtClean="0"/>
              <a:t>Current event</a:t>
            </a:r>
          </a:p>
          <a:p>
            <a:r>
              <a:rPr lang="en-US" sz="4400" dirty="0" smtClean="0"/>
              <a:t>Game</a:t>
            </a:r>
          </a:p>
          <a:p>
            <a:endParaRPr lang="en-US" sz="4400" dirty="0" smtClean="0"/>
          </a:p>
        </p:txBody>
      </p:sp>
      <p:pic>
        <p:nvPicPr>
          <p:cNvPr id="4099" name="Picture 3" descr="C:\Users\dericsson\AppData\Local\Microsoft\Windows\Temporary Internet Files\Content.IE5\49EQOWGN\MC90043453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1821106" cy="43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-Level</a:t>
            </a:r>
            <a:r>
              <a:rPr lang="en-US" sz="4000" dirty="0" smtClean="0"/>
              <a:t>: Examples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Explanation of class notes</a:t>
            </a:r>
          </a:p>
          <a:p>
            <a:r>
              <a:rPr lang="en-US" sz="4000" dirty="0" smtClean="0"/>
              <a:t>Team reads</a:t>
            </a:r>
          </a:p>
          <a:p>
            <a:r>
              <a:rPr lang="en-US" sz="4000" dirty="0" smtClean="0"/>
              <a:t>Listening comprehension activities</a:t>
            </a:r>
          </a:p>
          <a:p>
            <a:r>
              <a:rPr lang="en-US" sz="4000" dirty="0" smtClean="0"/>
              <a:t>Video worksheets</a:t>
            </a:r>
          </a:p>
          <a:p>
            <a:pPr>
              <a:buNone/>
            </a:pPr>
            <a:endParaRPr lang="en-US" sz="4000" dirty="0" smtClean="0"/>
          </a:p>
          <a:p>
            <a:endParaRPr lang="en-US" sz="4400" dirty="0" smtClean="0"/>
          </a:p>
        </p:txBody>
      </p:sp>
      <p:pic>
        <p:nvPicPr>
          <p:cNvPr id="5122" name="Picture 2" descr="C:\Users\dericsson\AppData\Local\Microsoft\Windows\Temporary Internet Files\Content.IE5\NZWM69M8\MP90038575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343955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-Level</a:t>
            </a:r>
            <a:r>
              <a:rPr lang="en-US" sz="4000" dirty="0" smtClean="0"/>
              <a:t>: Examples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Station activities</a:t>
            </a:r>
          </a:p>
          <a:p>
            <a:r>
              <a:rPr lang="en-US" sz="4000" dirty="0" smtClean="0"/>
              <a:t>Quia quizzes</a:t>
            </a:r>
          </a:p>
          <a:p>
            <a:r>
              <a:rPr lang="en-US" sz="4000" dirty="0" smtClean="0"/>
              <a:t>Online skills practice</a:t>
            </a:r>
          </a:p>
          <a:p>
            <a:r>
              <a:rPr lang="en-US" sz="4000" dirty="0" smtClean="0"/>
              <a:t>Flashcards</a:t>
            </a:r>
          </a:p>
          <a:p>
            <a:pPr>
              <a:buNone/>
            </a:pPr>
            <a:endParaRPr lang="en-US" sz="4000" dirty="0" smtClean="0"/>
          </a:p>
          <a:p>
            <a:endParaRPr lang="en-US" sz="4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C:\Users\dericsson\AppData\Local\Microsoft\Windows\Temporary Internet Files\Content.IE5\MVQ2Q9CG\MC90043546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99" y="2590800"/>
            <a:ext cx="3848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-Level</a:t>
            </a:r>
            <a:r>
              <a:rPr lang="en-US" sz="4000" dirty="0" smtClean="0"/>
              <a:t>: Application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Apply &amp; manipulate information and skills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ricsson\AppData\Local\Microsoft\Windows\Temporary Internet Files\Content.IE5\Q2S18PMI\MP9003857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345543" cy="46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r>
              <a:rPr lang="en-US" sz="4400" dirty="0" smtClean="0"/>
              <a:t>Which activity would YOU </a:t>
            </a:r>
            <a:r>
              <a:rPr lang="en-US" sz="4400" dirty="0" smtClean="0">
                <a:solidFill>
                  <a:srgbClr val="C00000"/>
                </a:solidFill>
              </a:rPr>
              <a:t>choose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Re-write the list  </a:t>
            </a:r>
            <a:r>
              <a:rPr lang="en-US" sz="4600" b="1" dirty="0" smtClean="0"/>
              <a:t>(RED)</a:t>
            </a:r>
          </a:p>
          <a:p>
            <a:r>
              <a:rPr lang="en-US" sz="4600" dirty="0" smtClean="0"/>
              <a:t>Create flashcards </a:t>
            </a:r>
            <a:r>
              <a:rPr lang="en-US" sz="4600" b="1" dirty="0" smtClean="0"/>
              <a:t>(BLUE)</a:t>
            </a:r>
          </a:p>
          <a:p>
            <a:r>
              <a:rPr lang="en-US" sz="4600" dirty="0" smtClean="0"/>
              <a:t>Illustrate a picture </a:t>
            </a:r>
            <a:r>
              <a:rPr lang="en-US" sz="4600" b="1" dirty="0" smtClean="0"/>
              <a:t>(YELLOW)</a:t>
            </a:r>
            <a:endParaRPr lang="en-US" sz="4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Record the vocabulary words on your MP3 player </a:t>
            </a:r>
            <a:r>
              <a:rPr lang="en-US" sz="4400" b="1" dirty="0" smtClean="0"/>
              <a:t>(GREEN)</a:t>
            </a:r>
          </a:p>
          <a:p>
            <a:r>
              <a:rPr lang="en-US" sz="4400" dirty="0" smtClean="0"/>
              <a:t>Complete a crossword puzzle  </a:t>
            </a:r>
            <a:r>
              <a:rPr lang="en-US" sz="4400" b="1" dirty="0" smtClean="0"/>
              <a:t>(ORANGE)</a:t>
            </a:r>
          </a:p>
          <a:p>
            <a:r>
              <a:rPr lang="en-US" sz="4400" dirty="0" smtClean="0"/>
              <a:t>Find &amp; underline the words in a reading </a:t>
            </a:r>
            <a:r>
              <a:rPr lang="en-US" sz="4400" b="1" dirty="0" smtClean="0"/>
              <a:t>(BLACK)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4000" b="1" baseline="30000" dirty="0" smtClean="0">
                <a:solidFill>
                  <a:schemeClr val="bg2">
                    <a:lumMod val="75000"/>
                  </a:schemeClr>
                </a:solidFill>
              </a:rPr>
              <a:t>nd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 -Level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: Examples 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Create </a:t>
            </a:r>
            <a:r>
              <a:rPr lang="en-US" sz="4400" dirty="0" smtClean="0"/>
              <a:t>a  </a:t>
            </a:r>
            <a:r>
              <a:rPr lang="en-US" sz="4400" dirty="0" smtClean="0"/>
              <a:t>brochure</a:t>
            </a:r>
          </a:p>
          <a:p>
            <a:r>
              <a:rPr lang="en-US" sz="4400" dirty="0" smtClean="0"/>
              <a:t>Create postcard</a:t>
            </a:r>
          </a:p>
          <a:p>
            <a:r>
              <a:rPr lang="en-US" sz="4400" dirty="0" smtClean="0"/>
              <a:t>Write </a:t>
            </a:r>
            <a:r>
              <a:rPr lang="en-US" sz="4400" dirty="0" smtClean="0"/>
              <a:t>a letter to </a:t>
            </a:r>
            <a:r>
              <a:rPr lang="en-US" sz="4400" dirty="0" smtClean="0"/>
              <a:t>a </a:t>
            </a:r>
            <a:r>
              <a:rPr lang="en-US" sz="4400" dirty="0" smtClean="0"/>
              <a:t>friend</a:t>
            </a:r>
          </a:p>
          <a:p>
            <a:r>
              <a:rPr lang="en-US" sz="4400" dirty="0" smtClean="0"/>
              <a:t>Write a poem</a:t>
            </a:r>
            <a:endParaRPr lang="en-US" sz="4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8194" name="Picture 2" descr="C:\Users\dericsson\AppData\Local\Microsoft\Windows\Temporary Internet Files\Content.IE5\49EQOWGN\MC90043453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267075" cy="43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-Level</a:t>
            </a:r>
            <a:r>
              <a:rPr lang="en-US" sz="4000" dirty="0" smtClean="0"/>
              <a:t>: Examples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Participate in a videoconference</a:t>
            </a:r>
          </a:p>
          <a:p>
            <a:r>
              <a:rPr lang="en-US" sz="3600" dirty="0" smtClean="0"/>
              <a:t>Complete a webquest</a:t>
            </a:r>
          </a:p>
          <a:p>
            <a:r>
              <a:rPr lang="en-US" sz="3600" dirty="0" smtClean="0"/>
              <a:t>Write a poem</a:t>
            </a:r>
          </a:p>
          <a:p>
            <a:r>
              <a:rPr lang="en-US" sz="3600" dirty="0" smtClean="0"/>
              <a:t>Write a short story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ricsson\AppData\Local\Microsoft\Windows\Temporary Internet Files\Content.IE5\MVQ2Q9CG\MC900435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883162" cy="26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3</a:t>
            </a:r>
            <a:r>
              <a:rPr lang="en-US" sz="4000" b="1" baseline="30000" dirty="0" smtClean="0"/>
              <a:t>rd</a:t>
            </a:r>
            <a:r>
              <a:rPr lang="en-US" sz="4000" b="1" dirty="0" smtClean="0"/>
              <a:t> -Level</a:t>
            </a:r>
            <a:r>
              <a:rPr lang="en-US" sz="4000" dirty="0" smtClean="0"/>
              <a:t>: Analysis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Students think CRITICALLY about the content</a:t>
            </a:r>
          </a:p>
          <a:p>
            <a:r>
              <a:rPr lang="en-US" sz="3500" dirty="0" smtClean="0"/>
              <a:t>*Interdisciplinary connections</a:t>
            </a:r>
          </a:p>
          <a:p>
            <a:r>
              <a:rPr lang="en-US" sz="3500" dirty="0" smtClean="0"/>
              <a:t>Open-ended projects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dericsson\AppData\Local\Microsoft\Windows\Temporary Internet Files\Content.IE5\MVQ2Q9CG\MP9004072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81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4000" b="1" baseline="30000" dirty="0" smtClean="0">
                <a:solidFill>
                  <a:schemeClr val="bg2">
                    <a:lumMod val="75000"/>
                  </a:schemeClr>
                </a:solidFill>
              </a:rPr>
              <a:t>rd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 -Level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: Examples 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ECONOMICS--Create &amp; explain a budget (in euros) for a trip you plan to take to Spain.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ricsson\AppData\Local\Microsoft\Windows\Temporary Internet Files\Content.IE5\49EQOWGN\MC90043454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124200" cy="399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4000" b="1" baseline="30000" dirty="0" smtClean="0">
                <a:solidFill>
                  <a:schemeClr val="bg2">
                    <a:lumMod val="75000"/>
                  </a:schemeClr>
                </a:solidFill>
              </a:rPr>
              <a:t>rd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 -Level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: Examples 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ART &amp; GEOGRAPHY--Locate 5 museums in Europe that house works by VanGogh.  Choose one work and explain and analyze it.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C:\Users\dericsson\AppData\Local\Microsoft\Windows\Temporary Internet Files\Content.IE5\Q2S18PMI\MC90032032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58" y="1752600"/>
            <a:ext cx="329275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4000" b="1" baseline="30000" dirty="0" smtClean="0">
                <a:solidFill>
                  <a:schemeClr val="bg2">
                    <a:lumMod val="75000"/>
                  </a:schemeClr>
                </a:solidFill>
              </a:rPr>
              <a:t>rd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 -Level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: Examples 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HISTORY-Investigate the influence of various immigrant groups as they came to the US throughout the 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and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centuries.  Choose 5 words that became part of American culture due to the contributions of these immigrants.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7" name="Picture 5" descr="C:\Users\dericsson\AppData\Local\Microsoft\Windows\Temporary Internet Files\Content.IE5\MVQ2Q9CG\MP9003857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42" y="1447800"/>
            <a:ext cx="337457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4000" b="1" baseline="30000" dirty="0" smtClean="0">
                <a:solidFill>
                  <a:schemeClr val="bg2">
                    <a:lumMod val="75000"/>
                  </a:schemeClr>
                </a:solidFill>
              </a:rPr>
              <a:t>rd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 -Level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: Examples 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ARCHITECTURE-Choose one building designed by Frank Lloyd Wright in Pennsylvania.  Describe it and explain how it utilizes five mathematical concepts and incorporates local, natural elements.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C:\Users\dericsson\AppData\Local\Microsoft\Windows\Temporary Internet Files\Content.IE5\Q2S18PMI\MP9002896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190999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400" b="1" dirty="0" smtClean="0"/>
              <a:t>Unit Sheets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575048" cy="4724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How Layered Curriculum model is operationalized</a:t>
            </a:r>
          </a:p>
          <a:p>
            <a:r>
              <a:rPr lang="en-US" sz="4400" dirty="0" smtClean="0"/>
              <a:t>Divided into 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, 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, and 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levels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23554" name="Documents"/>
          <p:cNvSpPr>
            <a:spLocks noGrp="1" noEditPoints="1" noChangeArrowheads="1"/>
          </p:cNvSpPr>
          <p:nvPr>
            <p:ph sz="half" idx="2"/>
          </p:nvPr>
        </p:nvSpPr>
        <p:spPr bwMode="auto"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Unit Sheets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Students choose from a variety of assignments in each level</a:t>
            </a:r>
          </a:p>
          <a:p>
            <a:pPr>
              <a:buNone/>
            </a:pPr>
            <a:endParaRPr lang="en-US" sz="4400" dirty="0" smtClean="0"/>
          </a:p>
        </p:txBody>
      </p:sp>
      <p:pic>
        <p:nvPicPr>
          <p:cNvPr id="24580" name="Picture 4" descr="C:\Documents and Settings\Circuit City\Local Settings\Temporary Internet Files\Content.IE5\D2KO6KMM\MPj0442488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633" y="1600200"/>
            <a:ext cx="359253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Unit Sheets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# of points / section</a:t>
            </a:r>
          </a:p>
          <a:p>
            <a:r>
              <a:rPr lang="en-US" sz="4000" dirty="0" smtClean="0"/>
              <a:t>Students complete assignments based on their personal grade goal</a:t>
            </a:r>
          </a:p>
          <a:p>
            <a:endParaRPr lang="en-US" sz="4400" dirty="0" smtClean="0"/>
          </a:p>
          <a:p>
            <a:pPr>
              <a:buNone/>
            </a:pPr>
            <a:endParaRPr lang="en-US" sz="4400" dirty="0" smtClean="0"/>
          </a:p>
        </p:txBody>
      </p:sp>
      <p:pic>
        <p:nvPicPr>
          <p:cNvPr id="25602" name="Picture 2" descr="C:\Documents and Settings\Circuit City\Local Settings\Temporary Internet Files\Content.IE5\D2KO6KMM\MPj0433389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038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743200"/>
            <a:ext cx="8839200" cy="16764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Layered Curriculum Instructional Model</a:t>
            </a:r>
            <a:endParaRPr lang="en-US" sz="4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457200"/>
            <a:ext cx="7772400" cy="1524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  <a:t>Giving Students </a:t>
            </a:r>
            <a:r>
              <a:rPr lang="en-US" sz="4400" b="1" dirty="0" smtClean="0">
                <a:solidFill>
                  <a:srgbClr val="C00000"/>
                </a:solidFill>
              </a:rPr>
              <a:t>Choice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  <a:t> in the Classroom:</a:t>
            </a:r>
            <a:endParaRPr lang="en-US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Circuit City\Local Settings\Temporary Internet Files\Content.IE5\YFOK1J09\MPj043952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4038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Unit Sheets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Each layer will have a due date.</a:t>
            </a:r>
          </a:p>
          <a:p>
            <a:endParaRPr lang="en-US" sz="4400" dirty="0" smtClean="0"/>
          </a:p>
          <a:p>
            <a:pPr>
              <a:buNone/>
            </a:pPr>
            <a:endParaRPr lang="en-US" sz="4400" dirty="0" smtClean="0"/>
          </a:p>
        </p:txBody>
      </p:sp>
      <p:pic>
        <p:nvPicPr>
          <p:cNvPr id="26626" name="Picture 2" descr="C:\Documents and Settings\Circuit City\Local Settings\Temporary Internet Files\Content.IE5\QBVJPOK5\MCj04326640000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038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en-US" sz="3600" dirty="0" smtClean="0"/>
              <a:t>Homework in Layered Curriculum Model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Students determine what they should do for homework </a:t>
            </a:r>
            <a:r>
              <a:rPr lang="en-US" sz="4400" smtClean="0"/>
              <a:t>based on completion </a:t>
            </a:r>
            <a:r>
              <a:rPr lang="en-US" sz="4400" dirty="0" smtClean="0"/>
              <a:t>dates &amp; deadlines</a:t>
            </a:r>
          </a:p>
          <a:p>
            <a:endParaRPr lang="en-US" sz="4400" dirty="0" smtClean="0"/>
          </a:p>
        </p:txBody>
      </p:sp>
      <p:pic>
        <p:nvPicPr>
          <p:cNvPr id="11266" name="Picture 2" descr="C:\Documents and Settings\Circuit City\Local Settings\Temporary Internet Files\Content.IE5\GIHT1A42\MPj0442359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1600200"/>
            <a:ext cx="3886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Assessment in Layered Curriculum Model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Use of rubrics</a:t>
            </a:r>
          </a:p>
          <a:p>
            <a:r>
              <a:rPr lang="en-US" sz="4400" dirty="0" smtClean="0"/>
              <a:t>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</a:t>
            </a:r>
            <a:r>
              <a:rPr lang="en-US" sz="4400" dirty="0" smtClean="0"/>
              <a:t>-Level assignments graded like traditional projects</a:t>
            </a:r>
          </a:p>
        </p:txBody>
      </p:sp>
      <p:pic>
        <p:nvPicPr>
          <p:cNvPr id="7171" name="Picture 3" descr="C:\Documents and Settings\Circuit City\Local Settings\Temporary Internet Files\Content.IE5\GIHT1A42\MPj0439513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Assessment in Layered Curriculum Model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Regular quizzes, tests, performance assessments</a:t>
            </a:r>
          </a:p>
          <a:p>
            <a:r>
              <a:rPr lang="en-US" sz="4400" dirty="0" smtClean="0"/>
              <a:t>The UNIQUE feature…</a:t>
            </a:r>
          </a:p>
        </p:txBody>
      </p:sp>
      <p:pic>
        <p:nvPicPr>
          <p:cNvPr id="29698" name="Picture 2" descr="C:\Documents and Settings\Circuit City\Local Settings\Temporary Internet Files\Content.IE5\M45XFRSO\MCj0397482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1752601"/>
            <a:ext cx="4038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Oral Defense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Students PROVE what they know in one-on-one interview with teacher</a:t>
            </a:r>
          </a:p>
        </p:txBody>
      </p:sp>
      <p:pic>
        <p:nvPicPr>
          <p:cNvPr id="30722" name="Picture 2" descr="C:\Documents and Settings\Circuit City\Local Settings\Temporary Internet Files\Content.IE5\GIHT1A42\MCj04413100000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1828800"/>
            <a:ext cx="2743200" cy="411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Oral Defense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Accountability for 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-Level assignments</a:t>
            </a:r>
          </a:p>
          <a:p>
            <a:r>
              <a:rPr lang="en-US" sz="4400" dirty="0" smtClean="0"/>
              <a:t>Eliminates busy work, copying, cheating</a:t>
            </a:r>
          </a:p>
        </p:txBody>
      </p:sp>
      <p:pic>
        <p:nvPicPr>
          <p:cNvPr id="31746" name="Picture 2" descr="C:\Documents and Settings\Circuit City\Local Settings\Temporary Internet Files\Content.IE5\M45XFRSO\MPj0401133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656" y="1600201"/>
            <a:ext cx="3914488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Oral Defense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Teacher connects multiple times per week with EVERY student</a:t>
            </a:r>
          </a:p>
        </p:txBody>
      </p:sp>
      <p:pic>
        <p:nvPicPr>
          <p:cNvPr id="32770" name="Picture 2" descr="C:\Documents and Settings\Circuit City\Local Settings\Temporary Internet Files\Content.IE5\D2KO6KMM\MPj0399577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600200"/>
            <a:ext cx="4038600" cy="4648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Oral Defense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Student chooses when he/she is ready for oral defense</a:t>
            </a:r>
          </a:p>
        </p:txBody>
      </p:sp>
      <p:pic>
        <p:nvPicPr>
          <p:cNvPr id="34818" name="Picture 2" descr="C:\Documents and Settings\Circuit City\Local Settings\Temporary Internet Files\Content.IE5\M45XFRSO\MCj0251265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886199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Second Chance/Mastery Learning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Students may “re-do” oral defense until they meet their target grade</a:t>
            </a:r>
          </a:p>
        </p:txBody>
      </p:sp>
      <p:pic>
        <p:nvPicPr>
          <p:cNvPr id="33794" name="Picture 2" descr="C:\Documents and Settings\Circuit City\Local Settings\Temporary Internet Files\Content.IE5\GIHT1A42\MCj0281970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657599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Oral Defense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If a student can’t explain it, he/she doesn’t get credit</a:t>
            </a:r>
          </a:p>
        </p:txBody>
      </p:sp>
      <p:pic>
        <p:nvPicPr>
          <p:cNvPr id="35842" name="Picture 2" descr="C:\Documents and Settings\Circuit City\Local Settings\Temporary Internet Files\Content.IE5\QBVJPOK5\MCj0234083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3389" y="1752600"/>
            <a:ext cx="2713022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758952"/>
          </a:xfrm>
        </p:spPr>
        <p:txBody>
          <a:bodyPr>
            <a:noAutofit/>
          </a:bodyPr>
          <a:lstStyle/>
          <a:p>
            <a:r>
              <a:rPr lang="en-US" sz="4400" dirty="0" smtClean="0"/>
              <a:t>Some findings from </a:t>
            </a:r>
            <a:r>
              <a:rPr lang="en-US" sz="4400" dirty="0" smtClean="0">
                <a:solidFill>
                  <a:srgbClr val="C00000"/>
                </a:solidFill>
              </a:rPr>
              <a:t>brain research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NOVELTY is important</a:t>
            </a:r>
          </a:p>
          <a:p>
            <a:r>
              <a:rPr lang="en-US" sz="4800" dirty="0" smtClean="0"/>
              <a:t>Stress makes it difficult for us to remember information</a:t>
            </a:r>
            <a:endParaRPr lang="en-US" sz="4800" dirty="0"/>
          </a:p>
        </p:txBody>
      </p:sp>
      <p:pic>
        <p:nvPicPr>
          <p:cNvPr id="2050" name="Picture 2" descr="C:\Documents and Settings\Circuit City\Local Settings\Temporary Internet Files\Content.IE5\CQCC1ESD\MPj0438746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323" y="1600200"/>
            <a:ext cx="351115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Some practical advantages…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 fontScale="92500"/>
          </a:bodyPr>
          <a:lstStyle/>
          <a:p>
            <a:r>
              <a:rPr lang="en-US" sz="4400" dirty="0" smtClean="0"/>
              <a:t>Students are in control of their grades</a:t>
            </a:r>
          </a:p>
          <a:p>
            <a:r>
              <a:rPr lang="en-US" sz="4400" dirty="0" smtClean="0"/>
              <a:t>Students (parents) know EXACTLY what to expect</a:t>
            </a:r>
          </a:p>
          <a:p>
            <a:endParaRPr lang="en-US" sz="4400" dirty="0" smtClean="0"/>
          </a:p>
        </p:txBody>
      </p:sp>
      <p:pic>
        <p:nvPicPr>
          <p:cNvPr id="10242" name="Picture 2" descr="C:\Documents and Settings\Circuit City\Local Settings\Temporary Internet Files\Content.IE5\M45XFRSO\MCj04325310000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26719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en-US" sz="4400" dirty="0" smtClean="0"/>
              <a:t>Some findings from </a:t>
            </a:r>
            <a:r>
              <a:rPr lang="en-US" sz="4400" dirty="0" smtClean="0">
                <a:solidFill>
                  <a:srgbClr val="C00000"/>
                </a:solidFill>
              </a:rPr>
              <a:t>brain research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brain relaxes if we have CHOICES</a:t>
            </a:r>
            <a:endParaRPr lang="en-US" sz="4800" dirty="0"/>
          </a:p>
        </p:txBody>
      </p:sp>
      <p:pic>
        <p:nvPicPr>
          <p:cNvPr id="2051" name="Picture 3" descr="C:\Documents and Settings\Circuit City\Local Settings\Temporary Internet Files\Content.IE5\5OV6ETXK\MCj0362984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03859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en-US" sz="3800" dirty="0" smtClean="0"/>
              <a:t>What is the </a:t>
            </a:r>
            <a:r>
              <a:rPr lang="en-US" sz="3800" i="1" dirty="0" smtClean="0"/>
              <a:t>Layered Curriculum </a:t>
            </a:r>
            <a:r>
              <a:rPr lang="en-US" sz="3800" dirty="0" smtClean="0"/>
              <a:t>model?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724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800" dirty="0" smtClean="0"/>
              <a:t>“Dr Kathie Nunley's Layered Curriculum® is a simple method for differentiating instruction in classrooms for all grade levels, and remains the only differentiated instructional method </a:t>
            </a:r>
            <a:r>
              <a:rPr lang="en-US" sz="4800" u="sng" dirty="0" smtClean="0"/>
              <a:t>ORIGINALLY designed for high school</a:t>
            </a:r>
            <a:r>
              <a:rPr lang="en-US" sz="4800" dirty="0" smtClean="0"/>
              <a:t> classrooms</a:t>
            </a:r>
            <a:r>
              <a:rPr lang="en-US" sz="4800" b="1" dirty="0" smtClean="0"/>
              <a:t>.”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“Based on current brain-imaging information, Layered Curriculum is a fun and effective student-centered teaching method. This 3-layer model of differentiated instruction encourages complex thinking and holds students highly accountable for their learning.”</a:t>
            </a:r>
          </a:p>
          <a:p>
            <a:pPr>
              <a:buNone/>
            </a:pPr>
            <a:r>
              <a:rPr lang="en-US" sz="4800" i="1" dirty="0" smtClean="0"/>
              <a:t>--help4teachers.com</a:t>
            </a:r>
          </a:p>
          <a:p>
            <a:endParaRPr lang="en-US" sz="4800" dirty="0"/>
          </a:p>
        </p:txBody>
      </p:sp>
      <p:pic>
        <p:nvPicPr>
          <p:cNvPr id="3078" name="Picture 6" descr="C:\Documents and Settings\Circuit City\Local Settings\Temporary Internet Files\Content.IE5\CQCC1ESD\MPj0443759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114800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Please work with a partner to identify key words from this definition: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8537448" cy="4724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800" dirty="0" smtClean="0"/>
              <a:t>“Dr Kathie Nunley's Layered Curriculum® is a simple method for differentiating instruction in classrooms for all grade levels, and remains the only differentiated instructional method </a:t>
            </a:r>
            <a:r>
              <a:rPr lang="en-US" sz="5800" u="sng" dirty="0" smtClean="0"/>
              <a:t>ORIGINALLY designed for high school</a:t>
            </a:r>
            <a:r>
              <a:rPr lang="en-US" sz="5800" dirty="0" smtClean="0"/>
              <a:t> classrooms</a:t>
            </a:r>
            <a:r>
              <a:rPr lang="en-US" sz="5800" b="1" dirty="0" smtClean="0"/>
              <a:t>.”</a:t>
            </a:r>
            <a:endParaRPr lang="en-US" sz="5800" dirty="0" smtClean="0"/>
          </a:p>
          <a:p>
            <a:pPr>
              <a:buNone/>
            </a:pPr>
            <a:r>
              <a:rPr lang="en-US" sz="5800" dirty="0" smtClean="0"/>
              <a:t>“Based on current brain-imaging information, Layered Curriculum is a fun and effective student-centered teaching method. This 3-layer model of differentiated instruction encourages complex thinking and holds students highly accountable for their learning.”</a:t>
            </a:r>
          </a:p>
          <a:p>
            <a:pPr>
              <a:buNone/>
            </a:pPr>
            <a:r>
              <a:rPr lang="en-US" sz="5800" i="1" dirty="0" smtClean="0"/>
              <a:t>--help4teachers.com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1087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en-US" sz="4000" dirty="0" smtClean="0"/>
              <a:t>Why Layered Curriculum?  Why now?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Many students are disengaged</a:t>
            </a:r>
          </a:p>
        </p:txBody>
      </p:sp>
      <p:pic>
        <p:nvPicPr>
          <p:cNvPr id="2050" name="Picture 2" descr="C:\Users\bcaughie\AppData\Local\Microsoft\Windows\Temporary Internet Files\Content.IE5\L22SNU2I\MP90044854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30326"/>
            <a:ext cx="4038600" cy="42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en-US" sz="4000" dirty="0" smtClean="0"/>
              <a:t>Why Layered Curriculum?  Why now?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Students need to develop application &amp; critical analysis skills to deal with a complex world</a:t>
            </a:r>
          </a:p>
        </p:txBody>
      </p:sp>
      <p:pic>
        <p:nvPicPr>
          <p:cNvPr id="5123" name="Picture 3" descr="C:\Documents and Settings\Circuit City\Local Settings\Temporary Internet Files\Content.IE5\5OV6ETXK\MPj0443760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038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542</TotalTime>
  <Words>796</Words>
  <Application>Microsoft Office PowerPoint</Application>
  <PresentationFormat>On-screen Show (4:3)</PresentationFormat>
  <Paragraphs>125</Paragraphs>
  <Slides>40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Georgia</vt:lpstr>
      <vt:lpstr>Wingdings</vt:lpstr>
      <vt:lpstr>Wingdings 2</vt:lpstr>
      <vt:lpstr>Civic</vt:lpstr>
      <vt:lpstr>You are a Nutrition student.</vt:lpstr>
      <vt:lpstr>Which activity would YOU choose?</vt:lpstr>
      <vt:lpstr>Giving Students Choice in the Classroom:</vt:lpstr>
      <vt:lpstr>Some findings from brain research</vt:lpstr>
      <vt:lpstr>Some findings from brain research</vt:lpstr>
      <vt:lpstr>What is the Layered Curriculum model?</vt:lpstr>
      <vt:lpstr>Please work with a partner to identify key words from this definition:</vt:lpstr>
      <vt:lpstr>Why Layered Curriculum?  Why now?</vt:lpstr>
      <vt:lpstr>Why Layered Curriculum?  Why now?</vt:lpstr>
      <vt:lpstr>Why Layered Curriculum?  Why now?</vt:lpstr>
      <vt:lpstr>Layered Curriculum as umbrella model</vt:lpstr>
      <vt:lpstr>The crux of Layered Curriculum is CHOICE</vt:lpstr>
      <vt:lpstr>3 Levels of Layered Curriculum</vt:lpstr>
      <vt:lpstr> 1st -Level: Basic Knowledge &amp; Skills</vt:lpstr>
      <vt:lpstr> 1st -Level: Examples</vt:lpstr>
      <vt:lpstr> 1st -Level: Examples</vt:lpstr>
      <vt:lpstr> 1st -Level: Examples</vt:lpstr>
      <vt:lpstr> 1st -Level: Examples</vt:lpstr>
      <vt:lpstr> 2nd -Level: Application </vt:lpstr>
      <vt:lpstr> 2nd -Level: Examples </vt:lpstr>
      <vt:lpstr> 2nd -Level: Examples </vt:lpstr>
      <vt:lpstr> 3rd -Level: Analysis </vt:lpstr>
      <vt:lpstr> 3rd -Level: Examples </vt:lpstr>
      <vt:lpstr> 3rd -Level: Examples </vt:lpstr>
      <vt:lpstr> 3rd -Level: Examples </vt:lpstr>
      <vt:lpstr> 3rd -Level: Examples </vt:lpstr>
      <vt:lpstr> Unit Sheets</vt:lpstr>
      <vt:lpstr> Unit Sheets</vt:lpstr>
      <vt:lpstr> Unit Sheets</vt:lpstr>
      <vt:lpstr> Unit Sheets</vt:lpstr>
      <vt:lpstr>Homework in Layered Curriculum Model</vt:lpstr>
      <vt:lpstr>Assessment in Layered Curriculum Model</vt:lpstr>
      <vt:lpstr>Assessment in Layered Curriculum Model</vt:lpstr>
      <vt:lpstr>The Oral Defense</vt:lpstr>
      <vt:lpstr>The Oral Defense</vt:lpstr>
      <vt:lpstr>The Oral Defense</vt:lpstr>
      <vt:lpstr>The Oral Defense</vt:lpstr>
      <vt:lpstr>Second Chance/Mastery Learning</vt:lpstr>
      <vt:lpstr>The Oral Defense</vt:lpstr>
      <vt:lpstr>Some practical advantages…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Students Choice in the WL Classroom:</dc:title>
  <dc:creator>Brian</dc:creator>
  <cp:lastModifiedBy>ERICSSON, DENISE</cp:lastModifiedBy>
  <cp:revision>70</cp:revision>
  <dcterms:created xsi:type="dcterms:W3CDTF">2013-08-08T15:42:01Z</dcterms:created>
  <dcterms:modified xsi:type="dcterms:W3CDTF">2014-11-06T13:00:43Z</dcterms:modified>
</cp:coreProperties>
</file>